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96" r:id="rId3"/>
    <p:sldId id="300" r:id="rId4"/>
    <p:sldId id="301" r:id="rId5"/>
    <p:sldId id="297" r:id="rId6"/>
    <p:sldId id="304" r:id="rId7"/>
    <p:sldId id="305" r:id="rId8"/>
    <p:sldId id="306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76"/>
    <p:restoredTop sz="75094" autoAdjust="0"/>
  </p:normalViewPr>
  <p:slideViewPr>
    <p:cSldViewPr snapToGrid="0">
      <p:cViewPr>
        <p:scale>
          <a:sx n="105" d="100"/>
          <a:sy n="105" d="100"/>
        </p:scale>
        <p:origin x="2032" y="1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12/6/23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12/6/23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b="0" i="0" dirty="0">
                <a:effectLst/>
                <a:latin typeface="Inter"/>
              </a:rPr>
              <a:t>Starbucks store in Malaysia questioned its customers to learn more about their buying behavior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43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190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974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stacked bar plot, represents dining choice based on the nearest outlet.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So within 1km radius, the take aways are slightly higher in percentage than the dine in, whereas in 1-3km radius,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most of the customers prefer dine in.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However, when it comes to 3+km radius, it is seen that both take away and dine in are approximately same,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neverthless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drive through has consistent proportion throughout various distances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44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The logistic regression model  is predicting Customer loyalty based on several predictor variables including , ‘</a:t>
            </a:r>
            <a:r>
              <a:rPr lang="en-US" b="0" i="0" dirty="0" err="1">
                <a:solidFill>
                  <a:srgbClr val="111111"/>
                </a:solidFill>
                <a:effectLst/>
                <a:latin typeface="-apple-system"/>
              </a:rPr>
              <a:t>pricerate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’, ‘promotion’, ‘rate of ambiance’, ‘</a:t>
            </a:r>
            <a:r>
              <a:rPr lang="en-US" b="0" i="0" dirty="0" err="1">
                <a:solidFill>
                  <a:srgbClr val="111111"/>
                </a:solidFill>
                <a:effectLst/>
                <a:latin typeface="-apple-system"/>
              </a:rPr>
              <a:t>Wifi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’, and ‘rate of service’.</a:t>
            </a:r>
          </a:p>
          <a:p>
            <a:pPr algn="l"/>
            <a:endParaRPr lang="en-US" b="0" i="0" dirty="0">
              <a:solidFill>
                <a:srgbClr val="111111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The coefficients of the model indicate the change in the log odds of the outcome for a one unit increase in the predictor variable. </a:t>
            </a:r>
          </a:p>
          <a:p>
            <a:pPr algn="l"/>
            <a:endParaRPr lang="en-US" b="0" i="0" dirty="0">
              <a:solidFill>
                <a:srgbClr val="111111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For example, for every unit increase in ‘</a:t>
            </a:r>
            <a:r>
              <a:rPr lang="en-US" b="0" i="0" dirty="0" err="1">
                <a:solidFill>
                  <a:srgbClr val="111111"/>
                </a:solidFill>
                <a:effectLst/>
                <a:latin typeface="-apple-system"/>
              </a:rPr>
              <a:t>pricerate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’, the log odds of ‘Y’ that is Loyalty increase by 1.1513311. </a:t>
            </a:r>
          </a:p>
          <a:p>
            <a:pPr algn="l"/>
            <a:endParaRPr lang="en-US" b="0" i="0" dirty="0">
              <a:solidFill>
                <a:srgbClr val="111111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The variables ‘</a:t>
            </a:r>
            <a:r>
              <a:rPr lang="en-US" b="0" i="0" dirty="0" err="1">
                <a:solidFill>
                  <a:srgbClr val="111111"/>
                </a:solidFill>
                <a:effectLst/>
                <a:latin typeface="-apple-system"/>
              </a:rPr>
              <a:t>Wifi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’ and ‘</a:t>
            </a:r>
            <a:r>
              <a:rPr lang="en-US" b="0" i="0" dirty="0" err="1">
                <a:solidFill>
                  <a:srgbClr val="111111"/>
                </a:solidFill>
                <a:effectLst/>
                <a:latin typeface="-apple-system"/>
              </a:rPr>
              <a:t>rateservice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’ have negative coefficients, indicating that for every unit increase in these predictors, the log odds of ‘y’  that is loyalty decrease.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429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I’ll be explaining more about the Relationship B/w Service and Likelihood of Customer's Choosing </a:t>
            </a:r>
            <a:r>
              <a:rPr lang="en-US" b="0" i="0" dirty="0" err="1">
                <a:solidFill>
                  <a:srgbClr val="111111"/>
                </a:solidFill>
                <a:effectLst/>
                <a:latin typeface="-apple-system"/>
              </a:rPr>
              <a:t>starbucks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 for Meetings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We have implemented Linear Regression model on two Variables Service at </a:t>
            </a:r>
            <a:r>
              <a:rPr lang="en-US" b="0" i="0" dirty="0" err="1">
                <a:solidFill>
                  <a:srgbClr val="111111"/>
                </a:solidFill>
                <a:effectLst/>
                <a:latin typeface="-apple-system"/>
              </a:rPr>
              <a:t>starbucks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 and Choosing </a:t>
            </a:r>
            <a:r>
              <a:rPr lang="en-US" b="0" i="0" dirty="0" err="1">
                <a:solidFill>
                  <a:srgbClr val="111111"/>
                </a:solidFill>
                <a:effectLst/>
                <a:latin typeface="-apple-system"/>
              </a:rPr>
              <a:t>starbucks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 for meetings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In this scatter plot the x-axis represents the service at Starbucks, and 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the y-axis represents the likelihood of choosing Starbucks for meetings or hangouts. 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The blue line showing that there is a gradual increase  in choosing Starbucks for meetings as the service improves.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The correlation coefficient of </a:t>
            </a:r>
            <a:r>
              <a:rPr lang="en-US" b="1" i="0" dirty="0">
                <a:solidFill>
                  <a:srgbClr val="111111"/>
                </a:solidFill>
                <a:effectLst/>
                <a:latin typeface="-apple-system"/>
              </a:rPr>
              <a:t>0.42 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indicates a positive relationship between the two variables.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the scatter of points around the line indicates that there are other factors at play as well, being the most important will be service.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Also It shows that as the service at Starbucks increases, the percentage of choosing Starbucks for also increases (moving up along the y-axis).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4863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Coming to the conclusion, we have seen that  most of the customer’s of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starbucks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are Employees.</a:t>
            </a:r>
          </a:p>
          <a:p>
            <a:pPr marL="228600" indent="-228600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stacked bar plot illustrated dining preferences based on the nearest outlet. 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logistic regression model presented  Customer's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revisting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Starbucks based 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Ambience,Rating,Wifi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and Service.</a:t>
            </a:r>
          </a:p>
          <a:p>
            <a:pPr marL="228600" indent="-228600">
              <a:buFont typeface="+mj-lt"/>
              <a:buAutoNum type="arabicPeriod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At last,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linear regression model was applied to understand how people choose Starbucks for meetings based on the service provided. 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228600" indent="-228600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228600" indent="-228600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2706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200" dirty="0">
                <a:cs typeface="Times New Roman" panose="02020603050405020304" pitchFamily="18" charset="0"/>
              </a:rPr>
              <a:t>RE-DESIGNING A BAD GRAPH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037" y="1268493"/>
            <a:ext cx="9643667" cy="3427502"/>
          </a:xfrm>
        </p:spPr>
        <p:txBody>
          <a:bodyPr/>
          <a:lstStyle/>
          <a:p>
            <a:r>
              <a:rPr lang="en-US" sz="4800" dirty="0"/>
              <a:t>Analyzing customer feedback</a:t>
            </a:r>
            <a:br>
              <a:rPr lang="en-US" sz="4800" dirty="0">
                <a:cs typeface="Times New Roman" panose="02020603050405020304" pitchFamily="18" charset="0"/>
              </a:rPr>
            </a:br>
            <a:r>
              <a:rPr lang="en-US" sz="2000" dirty="0">
                <a:latin typeface="Söhne"/>
              </a:rPr>
              <a:t>The Starbucks Survey Insights</a:t>
            </a:r>
            <a:endParaRPr lang="en-US" dirty="0">
              <a:solidFill>
                <a:schemeClr val="tx1">
                  <a:lumMod val="75000"/>
                </a:schemeClr>
              </a:solidFill>
              <a:latin typeface="Söhne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037" y="611927"/>
            <a:ext cx="7414940" cy="578325"/>
          </a:xfrm>
        </p:spPr>
        <p:txBody>
          <a:bodyPr/>
          <a:lstStyle/>
          <a:p>
            <a:r>
              <a:rPr lang="en-US" dirty="0">
                <a:cs typeface="Times New Roman" panose="02020603050405020304" pitchFamily="18" charset="0"/>
              </a:rPr>
              <a:t>FINAL PROJECT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3B3114-49F0-C6A4-1216-779271DAECA6}"/>
              </a:ext>
            </a:extLst>
          </p:cNvPr>
          <p:cNvSpPr txBox="1"/>
          <p:nvPr/>
        </p:nvSpPr>
        <p:spPr>
          <a:xfrm>
            <a:off x="561037" y="3864998"/>
            <a:ext cx="60983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cs typeface="Times New Roman" panose="02020603050405020304" pitchFamily="18" charset="0"/>
              </a:rPr>
              <a:t>AKHIL AREKATIKA</a:t>
            </a:r>
          </a:p>
          <a:p>
            <a:r>
              <a:rPr lang="en-US" sz="1600" dirty="0"/>
              <a:t>PRITHAM MAHAJAN</a:t>
            </a:r>
          </a:p>
          <a:p>
            <a:r>
              <a:rPr lang="en-US" sz="1600" dirty="0"/>
              <a:t>NITHISH BILASUNUR MANJUNATHA REDDY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B5AA2-F0C2-B6EB-5045-1F89B5D60EC8}"/>
              </a:ext>
            </a:extLst>
          </p:cNvPr>
          <p:cNvSpPr txBox="1"/>
          <p:nvPr/>
        </p:nvSpPr>
        <p:spPr>
          <a:xfrm>
            <a:off x="561037" y="3464888"/>
            <a:ext cx="66391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+mj-lt"/>
                <a:cs typeface="Times New Roman" panose="02020603050405020304" pitchFamily="18" charset="0"/>
              </a:rPr>
              <a:t>TEAM 14</a:t>
            </a:r>
            <a:endParaRPr lang="en-IN" sz="2000" dirty="0"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2610A0-90C6-1B10-9B64-E3D18C793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8160" y="2337898"/>
            <a:ext cx="3014663" cy="301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04876" y="384506"/>
            <a:ext cx="8990779" cy="1755112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+mn-lt"/>
              </a:rPr>
              <a:t>DATASET USED</a:t>
            </a:r>
            <a:br>
              <a:rPr lang="en-US" sz="3200" dirty="0">
                <a:solidFill>
                  <a:schemeClr val="bg1"/>
                </a:solidFill>
                <a:latin typeface="+mn-lt"/>
              </a:rPr>
            </a:br>
            <a:br>
              <a:rPr lang="en-US" sz="3200" dirty="0">
                <a:solidFill>
                  <a:schemeClr val="bg1"/>
                </a:solidFill>
                <a:latin typeface="+mn-lt"/>
              </a:rPr>
            </a:br>
            <a:r>
              <a:rPr lang="en-US" sz="2000" dirty="0" err="1">
                <a:latin typeface="+mn-lt"/>
              </a:rPr>
              <a:t>StaRBUCKS</a:t>
            </a:r>
            <a:r>
              <a:rPr lang="en-US" sz="2000" dirty="0">
                <a:latin typeface="+mn-lt"/>
              </a:rPr>
              <a:t> customer 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SATISFACTORY </a:t>
            </a:r>
            <a:br>
              <a:rPr lang="en-US" sz="2000" dirty="0">
                <a:latin typeface="+mn-lt"/>
              </a:rPr>
            </a:br>
            <a:r>
              <a:rPr lang="en-US" sz="2000" dirty="0">
                <a:latin typeface="+mn-lt"/>
              </a:rPr>
              <a:t>SURVEY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57" y="2064535"/>
            <a:ext cx="4544956" cy="422653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Nearest Starbucks outlet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Membership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Frequency of Purchase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Wifi</a:t>
            </a:r>
            <a:r>
              <a:rPr lang="en-US" sz="1600" dirty="0"/>
              <a:t> Quality at outlet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Customer’s Occupation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Likelihood of choosing Starbucks for meetings/hangouts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Ambience Rating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Customer’s 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Customer’s Gender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1200" dirty="0"/>
              <a:t>Analyzing STARBUCKS customer feedback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7118A98-FD7D-E2D7-A8E4-B95EBDA8C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895" y="1262062"/>
            <a:ext cx="4333875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353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932413" y="523710"/>
            <a:ext cx="10506416" cy="1128519"/>
          </a:xfrm>
        </p:spPr>
        <p:txBody>
          <a:bodyPr/>
          <a:lstStyle/>
          <a:p>
            <a:pPr algn="ctr"/>
            <a:r>
              <a:rPr lang="en-US" sz="3200" dirty="0">
                <a:latin typeface="+mn-lt"/>
              </a:rPr>
              <a:t>RESEARCH </a:t>
            </a:r>
            <a:br>
              <a:rPr lang="en-US" sz="3200" dirty="0">
                <a:latin typeface="+mn-lt"/>
              </a:rPr>
            </a:br>
            <a:r>
              <a:rPr lang="en-US" sz="3200" dirty="0">
                <a:latin typeface="+mn-lt"/>
              </a:rPr>
              <a:t>QUESTIONS</a:t>
            </a:r>
            <a:endParaRPr lang="en-US" sz="2000" u="sng" dirty="0">
              <a:latin typeface="+mn-lt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9054" y="1896424"/>
            <a:ext cx="6887200" cy="443786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are the Preferences between students and employed individuals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does the distance to the Starbucks outlet affect the choice of dining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Predicting Starbucks Revisiting based on </a:t>
            </a:r>
            <a:r>
              <a:rPr lang="en-US" dirty="0" err="1"/>
              <a:t>Price,Wifi,Rating</a:t>
            </a:r>
            <a:r>
              <a:rPr lang="en-US" dirty="0"/>
              <a:t> and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Service at </a:t>
            </a:r>
            <a:r>
              <a:rPr lang="en-US" dirty="0" err="1"/>
              <a:t>starbucks</a:t>
            </a:r>
            <a:r>
              <a:rPr lang="en-US" dirty="0"/>
              <a:t> affects  the likelihood of choosing </a:t>
            </a:r>
            <a:r>
              <a:rPr lang="en-US" dirty="0" err="1"/>
              <a:t>starbucks</a:t>
            </a:r>
            <a:r>
              <a:rPr lang="en-US" dirty="0"/>
              <a:t> for meetings/hangouts?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z="1200" dirty="0"/>
              <a:t>Analyzing STARBUCKS customer feedback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7118A98-FD7D-E2D7-A8E4-B95EBDA8C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003" y="1652229"/>
            <a:ext cx="3886200" cy="392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0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9C4A0-393C-014D-F589-3EC9E34F1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6" y="667658"/>
            <a:ext cx="4413871" cy="163731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SemiBold SemiConden" panose="020B0502040204020203" pitchFamily="34" charset="0"/>
              </a:rPr>
              <a:t>Preferences between students and employed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2D1A82-8245-C23A-2DE0-6289FA678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4875" y="2584993"/>
            <a:ext cx="3984054" cy="251687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Employee’s choose Starbucks rather than Students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Pie Chart is for comparison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4D96C-2072-07F1-0408-F9B797C490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3236975"/>
            <a:ext cx="6291068" cy="384048"/>
          </a:xfrm>
        </p:spPr>
        <p:txBody>
          <a:bodyPr/>
          <a:lstStyle/>
          <a:p>
            <a:r>
              <a:rPr lang="en-US" sz="1200" dirty="0"/>
              <a:t>Analyzing STARBUCKS customer feedback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6B81B-2BC0-2BE8-C659-22E68192C0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037CFC0A-4554-46EC-9BEC-728461845F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BE5763-74F2-E899-2C17-C539D3750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368" y="3362055"/>
            <a:ext cx="5750383" cy="34796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76D393-82A0-EB71-30B0-978B031E2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2682" y="184451"/>
            <a:ext cx="5219753" cy="349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992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9C4A0-393C-014D-F589-3EC9E34F1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384" y="776060"/>
            <a:ext cx="4526894" cy="17335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SemiBold SemiConden" panose="020B0502040204020203" pitchFamily="34" charset="0"/>
              </a:rPr>
              <a:t>DINING CHOICE BASED ON DISTANCE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2D1A82-8245-C23A-2DE0-6289FA678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784" y="2170564"/>
            <a:ext cx="3984054" cy="251687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Stacked Bar Plot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Dining Choice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&gt;3 Km People </a:t>
            </a:r>
            <a:r>
              <a:rPr lang="en-US" sz="2000" dirty="0" err="1"/>
              <a:t>Opt</a:t>
            </a:r>
            <a:r>
              <a:rPr lang="en-US" sz="2000" dirty="0"/>
              <a:t> Dine In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4D96C-2072-07F1-0408-F9B797C490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3236975"/>
            <a:ext cx="6291068" cy="384048"/>
          </a:xfrm>
        </p:spPr>
        <p:txBody>
          <a:bodyPr/>
          <a:lstStyle/>
          <a:p>
            <a:r>
              <a:rPr lang="en-US" sz="1200" dirty="0"/>
              <a:t>Analyzing STARBUCKS customer feedback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6B81B-2BC0-2BE8-C659-22E68192C0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CEB799-BCD2-4B78-CCA0-AA58356EE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4769" y="1095374"/>
            <a:ext cx="693420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97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9C4A0-393C-014D-F589-3EC9E34F1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8" y="793897"/>
            <a:ext cx="4826070" cy="30019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SemiBold SemiConden" panose="020B0502040204020203" pitchFamily="34" charset="0"/>
              </a:rPr>
              <a:t>Starbucks Revisit Predictors: Based on Price, Ambiance, Service, Ratings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2D1A82-8245-C23A-2DE0-6289FA678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1298" y="2170565"/>
            <a:ext cx="3984054" cy="251687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Logistic Regression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Predictor  Variables: Ambience, </a:t>
            </a:r>
            <a:r>
              <a:rPr lang="en-US" sz="2000" dirty="0" err="1"/>
              <a:t>Wifi</a:t>
            </a:r>
            <a:r>
              <a:rPr lang="en-US" sz="2000" dirty="0"/>
              <a:t>, </a:t>
            </a:r>
            <a:r>
              <a:rPr lang="en-US" sz="2000" dirty="0" err="1"/>
              <a:t>Service,Rating</a:t>
            </a: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Outcome Variable: Loyalty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4D96C-2072-07F1-0408-F9B797C490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96498" y="3236975"/>
            <a:ext cx="6291068" cy="384048"/>
          </a:xfrm>
        </p:spPr>
        <p:txBody>
          <a:bodyPr/>
          <a:lstStyle/>
          <a:p>
            <a:r>
              <a:rPr lang="en-US" sz="1200" dirty="0"/>
              <a:t>Analyzing STARBUCKS customer feedback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6B81B-2BC0-2BE8-C659-22E68192C0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5249A-4EE0-6E07-3C59-56971DE7F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628" y="707201"/>
            <a:ext cx="6480048" cy="43378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092140-5E81-6B9B-9601-15BFA004F5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6628" y="5374866"/>
            <a:ext cx="6835128" cy="58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221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9C4A0-393C-014D-F589-3EC9E34F1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297" y="634239"/>
            <a:ext cx="4378489" cy="360165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SemiBold SemiConden" panose="020B0502040204020203" pitchFamily="34" charset="0"/>
              </a:rPr>
              <a:t>Impact of service on choosing </a:t>
            </a:r>
            <a:r>
              <a:rPr lang="en-US" sz="2000" dirty="0" err="1">
                <a:latin typeface="Bahnschrift SemiBold SemiConden" panose="020B0502040204020203" pitchFamily="34" charset="0"/>
              </a:rPr>
              <a:t>starbucks</a:t>
            </a:r>
            <a:r>
              <a:rPr lang="en-US" sz="2000" dirty="0">
                <a:latin typeface="Bahnschrift SemiBold SemiConden" panose="020B0502040204020203" pitchFamily="34" charset="0"/>
              </a:rPr>
              <a:t> for meetings/hangouts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2D1A82-8245-C23A-2DE0-6289FA678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4914" y="2866929"/>
            <a:ext cx="3968742" cy="3057249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Linear  Regression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Dependent Variable: Service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Independent Variable: Choosing Starbucks for Meetings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4D96C-2072-07F1-0408-F9B797C490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88622" y="3236975"/>
            <a:ext cx="6291068" cy="384048"/>
          </a:xfrm>
        </p:spPr>
        <p:txBody>
          <a:bodyPr/>
          <a:lstStyle/>
          <a:p>
            <a:r>
              <a:rPr lang="en-US" sz="1200" dirty="0"/>
              <a:t>Analyzing STARBUCKS customer feedback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6B81B-2BC0-2BE8-C659-22E68192C0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Picture 8" descr="A graph showing a line graph&#10;&#10;Description automatically generated">
            <a:extLst>
              <a:ext uri="{FF2B5EF4-FFF2-40B4-BE49-F238E27FC236}">
                <a16:creationId xmlns:a16="http://schemas.microsoft.com/office/drawing/2014/main" id="{F9F8B24D-ABEF-A497-D106-BFDF6D2F7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686" y="1153887"/>
            <a:ext cx="7213319" cy="43615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41909E-5C78-D2DF-3EF3-364B42BE7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6359" y="5717577"/>
            <a:ext cx="60452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903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85">
        <p:fade/>
      </p:transition>
    </mc:Choice>
    <mc:Fallback>
      <p:transition spd="med" advTm="685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9C4A0-393C-014D-F589-3EC9E34F1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504" y="701163"/>
            <a:ext cx="4113688" cy="3601657"/>
          </a:xfrm>
        </p:spPr>
        <p:txBody>
          <a:bodyPr/>
          <a:lstStyle/>
          <a:p>
            <a:r>
              <a:rPr lang="en-US" sz="3200" dirty="0">
                <a:latin typeface="Bahnschrift SemiBold SemiConden" panose="020B0502040204020203" pitchFamily="34" charset="0"/>
              </a:rPr>
              <a:t>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2D1A82-8245-C23A-2DE0-6289FA678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5659" y="1431005"/>
            <a:ext cx="3968742" cy="3057249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Employee’s preferring Starbucks more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Dine In &amp; Take Aways are higher percentage methods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Customer Revisiting Depends on </a:t>
            </a:r>
            <a:r>
              <a:rPr lang="en-US" sz="2000" dirty="0" err="1"/>
              <a:t>Ambience,Wifi,Service</a:t>
            </a:r>
            <a:r>
              <a:rPr lang="en-US" sz="2000" dirty="0"/>
              <a:t> </a:t>
            </a:r>
            <a:r>
              <a:rPr lang="en-US" sz="2000" dirty="0" err="1"/>
              <a:t>etc</a:t>
            </a: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How Service depends on the Likelihood of choosing </a:t>
            </a:r>
            <a:r>
              <a:rPr lang="en-US" sz="2000" dirty="0" err="1"/>
              <a:t>starbucks</a:t>
            </a:r>
            <a:r>
              <a:rPr lang="en-US" sz="2000" dirty="0"/>
              <a:t> for Meetings/Hangouts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4D96C-2072-07F1-0408-F9B797C490B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64709" y="3257873"/>
            <a:ext cx="6291068" cy="384048"/>
          </a:xfrm>
        </p:spPr>
        <p:txBody>
          <a:bodyPr/>
          <a:lstStyle/>
          <a:p>
            <a:r>
              <a:rPr lang="en-US" sz="1200" dirty="0"/>
              <a:t>Analyzing STARBUCKS customer feedback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6B81B-2BC0-2BE8-C659-22E68192C0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DB9F63-9E1B-264C-5ED5-E093BDC55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775" y="187904"/>
            <a:ext cx="3536363" cy="2367277"/>
          </a:xfrm>
          <a:prstGeom prst="rect">
            <a:avLst/>
          </a:prstGeom>
        </p:spPr>
      </p:pic>
      <p:pic>
        <p:nvPicPr>
          <p:cNvPr id="10" name="Picture 9" descr="A graph showing a line graph&#10;&#10;Description automatically generated">
            <a:extLst>
              <a:ext uri="{FF2B5EF4-FFF2-40B4-BE49-F238E27FC236}">
                <a16:creationId xmlns:a16="http://schemas.microsoft.com/office/drawing/2014/main" id="{E9ACFA37-5078-6C98-8752-25DCB3ADA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8775" y="2555181"/>
            <a:ext cx="7116199" cy="43028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E07C56-8FCC-F584-E482-4A6160A05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9426" y="170113"/>
            <a:ext cx="3464504" cy="233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013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85">
        <p:fade/>
      </p:transition>
    </mc:Choice>
    <mc:Fallback>
      <p:transition spd="med" advTm="685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4861" y="3906318"/>
            <a:ext cx="5444517" cy="1731890"/>
          </a:xfrm>
        </p:spPr>
        <p:txBody>
          <a:bodyPr/>
          <a:lstStyle/>
          <a:p>
            <a:r>
              <a:rPr lang="en-US" sz="1800" dirty="0">
                <a:cs typeface="Times New Roman" panose="02020603050405020304" pitchFamily="18" charset="0"/>
              </a:rPr>
              <a:t>AKHIL AREKATIKA</a:t>
            </a:r>
          </a:p>
          <a:p>
            <a:r>
              <a:rPr lang="en-US" sz="1800" dirty="0"/>
              <a:t>PRITHAM MAHAJAN</a:t>
            </a:r>
          </a:p>
          <a:p>
            <a:r>
              <a:rPr lang="en-US" sz="1800" dirty="0"/>
              <a:t>NITHISH BILASUNUR MANJUNATHA REDDY</a:t>
            </a:r>
          </a:p>
          <a:p>
            <a:endParaRPr lang="en-US" sz="1800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200" dirty="0"/>
              <a:t>Analyzing STARBUCKS customer feedback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5">
        <p:fade/>
      </p:transition>
    </mc:Choice>
    <mc:Fallback xmlns="">
      <p:transition spd="med" advTm="685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ist-Presentation-Light_Win32_SW_v9" id="{521D77A3-0F08-4721-A2D8-7E1E479B7A1E}" vid="{6146C05B-E08F-4587-B33C-EE2B5183CF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730</Words>
  <Application>Microsoft Macintosh PowerPoint</Application>
  <PresentationFormat>Widescreen</PresentationFormat>
  <Paragraphs>97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-apple-system</vt:lpstr>
      <vt:lpstr>Arial</vt:lpstr>
      <vt:lpstr>Arial Black</vt:lpstr>
      <vt:lpstr>Avenir Next LT Pro</vt:lpstr>
      <vt:lpstr>Bahnschrift SemiBold SemiConden</vt:lpstr>
      <vt:lpstr>Calibri</vt:lpstr>
      <vt:lpstr>Inter</vt:lpstr>
      <vt:lpstr>Söhne</vt:lpstr>
      <vt:lpstr>Wingdings</vt:lpstr>
      <vt:lpstr>Office Theme</vt:lpstr>
      <vt:lpstr>Analyzing customer feedback The Starbucks Survey Insights</vt:lpstr>
      <vt:lpstr>DATASET USED  StaRBUCKS customer  SATISFACTORY  SURVEY</vt:lpstr>
      <vt:lpstr>RESEARCH  QUESTIONS</vt:lpstr>
      <vt:lpstr>Preferences between students and employed</vt:lpstr>
      <vt:lpstr>DINING CHOICE BASED ON DISTANCE</vt:lpstr>
      <vt:lpstr>Starbucks Revisit Predictors: Based on Price, Ambiance, Service, Ratings</vt:lpstr>
      <vt:lpstr>Impact of service on choosing starbucks for meetings/hangouts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2022-06-22T01:27:02Z</dcterms:created>
  <dcterms:modified xsi:type="dcterms:W3CDTF">2023-12-06T20:15:12Z</dcterms:modified>
</cp:coreProperties>
</file>